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321" r:id="rId3"/>
    <p:sldId id="322" r:id="rId4"/>
    <p:sldId id="323" r:id="rId5"/>
    <p:sldId id="324" r:id="rId6"/>
    <p:sldId id="325" r:id="rId7"/>
    <p:sldId id="314" r:id="rId8"/>
    <p:sldId id="328" r:id="rId9"/>
    <p:sldId id="329" r:id="rId10"/>
    <p:sldId id="330" r:id="rId11"/>
    <p:sldId id="331" r:id="rId12"/>
    <p:sldId id="318" r:id="rId13"/>
    <p:sldId id="274" r:id="rId14"/>
    <p:sldId id="333" r:id="rId15"/>
    <p:sldId id="332" r:id="rId16"/>
    <p:sldId id="301" r:id="rId17"/>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0" autoAdjust="0"/>
    <p:restoredTop sz="94580" autoAdjust="0"/>
  </p:normalViewPr>
  <p:slideViewPr>
    <p:cSldViewPr>
      <p:cViewPr varScale="1">
        <p:scale>
          <a:sx n="66" d="100"/>
          <a:sy n="66" d="100"/>
        </p:scale>
        <p:origin x="-1386"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08B0F-64B3-48F4-B119-A7EEF71C78D8}" type="datetimeFigureOut">
              <a:rPr lang="bg-BG" smtClean="0"/>
              <a:pPr/>
              <a:t>21.10.2018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86CE4-0821-4ADF-BE16-B6119DF44014}" type="slidenum">
              <a:rPr lang="bg-BG" smtClean="0"/>
              <a:pPr/>
              <a:t>‹#›</a:t>
            </a:fld>
            <a:endParaRPr lang="bg-BG"/>
          </a:p>
        </p:txBody>
      </p:sp>
    </p:spTree>
    <p:extLst>
      <p:ext uri="{BB962C8B-B14F-4D97-AF65-F5344CB8AC3E}">
        <p14:creationId xmlns="" xmlns:p14="http://schemas.microsoft.com/office/powerpoint/2010/main" val="970383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a:t>
            </a:fld>
            <a:endParaRPr lang="bg-BG"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2</a:t>
            </a:fld>
            <a:endParaRPr lang="bg-BG"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7</a:t>
            </a:fld>
            <a:endParaRPr lang="bg-BG"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12</a:t>
            </a:fld>
            <a:endParaRPr lang="bg-BG"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143000" y="685800"/>
            <a:ext cx="4572000" cy="3429000"/>
          </a:xfrm>
          <a:ln/>
        </p:spPr>
      </p:sp>
      <p:sp>
        <p:nvSpPr>
          <p:cNvPr id="50179"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7C4F8C-84D2-44CA-8E40-0BB64EC88567}" type="slidenum">
              <a:rPr lang="bg-BG" altLang="en-US" smtClean="0"/>
              <a:pPr eaLnBrk="1" hangingPunct="1"/>
              <a:t>15</a:t>
            </a:fld>
            <a:endParaRPr lang="bg-BG"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43000" y="685800"/>
            <a:ext cx="4572000" cy="3429000"/>
          </a:xfrm>
          <a:ln/>
        </p:spPr>
      </p:sp>
      <p:sp>
        <p:nvSpPr>
          <p:cNvPr id="61443"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72EB81-9B5D-48EF-ACB3-3D37756BA534}" type="slidenum">
              <a:rPr lang="bg-BG" altLang="en-US" smtClean="0"/>
              <a:pPr eaLnBrk="1" hangingPunct="1"/>
              <a:t>16</a:t>
            </a:fld>
            <a:endParaRPr lang="bg-BG"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70682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311741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584053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91154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418127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27672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203911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42515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86534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335072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361E21-10EA-452C-ABD6-CB14A26D7735}" type="datetimeFigureOut">
              <a:rPr lang="bg-BG" smtClean="0"/>
              <a:pPr/>
              <a:t>21.10.2018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46656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61E21-10EA-452C-ABD6-CB14A26D7735}" type="datetimeFigureOut">
              <a:rPr lang="bg-BG" smtClean="0"/>
              <a:pPr/>
              <a:t>21.10.2018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D5A48-CDC4-4BAB-B508-8ED8899E6E65}" type="slidenum">
              <a:rPr lang="bg-BG" smtClean="0"/>
              <a:pPr/>
              <a:t>‹#›</a:t>
            </a:fld>
            <a:endParaRPr lang="bg-BG"/>
          </a:p>
        </p:txBody>
      </p:sp>
    </p:spTree>
    <p:extLst>
      <p:ext uri="{BB962C8B-B14F-4D97-AF65-F5344CB8AC3E}">
        <p14:creationId xmlns="" xmlns:p14="http://schemas.microsoft.com/office/powerpoint/2010/main" val="1605812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9pNWXsDl7T0" TargetMode="External"/><Relationship Id="rId2" Type="http://schemas.openxmlformats.org/officeDocument/2006/relationships/hyperlink" Target="https://www.youtube.com/watch?v=hJn5vGHHQE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58888" y="1628775"/>
            <a:ext cx="6834187" cy="2376488"/>
          </a:xfrm>
        </p:spPr>
        <p:txBody>
          <a:bodyPr>
            <a:noAutofit/>
          </a:bodyPr>
          <a:lstStyle/>
          <a:p>
            <a:pPr>
              <a:defRPr/>
            </a:pPr>
            <a:r>
              <a:rPr lang="en-US" sz="2400" b="1" dirty="0" smtClean="0">
                <a:solidFill>
                  <a:srgbClr val="002060"/>
                </a:solidFill>
                <a:effectLst>
                  <a:outerShdw blurRad="38100" dist="38100" dir="2700000" algn="tl">
                    <a:srgbClr val="C0C0C0"/>
                  </a:outerShdw>
                </a:effectLst>
              </a:rPr>
              <a:t>GOSCIENCE TRAINING:</a:t>
            </a:r>
            <a:br>
              <a:rPr lang="en-US" sz="2400" b="1" dirty="0" smtClean="0">
                <a:solidFill>
                  <a:srgbClr val="002060"/>
                </a:solidFill>
                <a:effectLst>
                  <a:outerShdw blurRad="38100" dist="38100" dir="2700000" algn="tl">
                    <a:srgbClr val="C0C0C0"/>
                  </a:outerShdw>
                </a:effectLst>
              </a:rPr>
            </a:br>
            <a:r>
              <a:rPr lang="en-US" sz="2400" b="1" dirty="0" smtClean="0">
                <a:solidFill>
                  <a:srgbClr val="002060"/>
                </a:solidFill>
                <a:effectLst>
                  <a:outerShdw blurRad="38100" dist="38100" dir="2700000" algn="tl">
                    <a:srgbClr val="C0C0C0"/>
                  </a:outerShdw>
                </a:effectLst>
              </a:rPr>
              <a:t>ENHANCING COMPREHENSION IN SCIENCE EDUCATION</a:t>
            </a:r>
            <a:br>
              <a:rPr lang="en-US" sz="2400" b="1" dirty="0" smtClean="0">
                <a:solidFill>
                  <a:srgbClr val="002060"/>
                </a:solidFill>
                <a:effectLst>
                  <a:outerShdw blurRad="38100" dist="38100" dir="2700000" algn="tl">
                    <a:srgbClr val="C0C0C0"/>
                  </a:outerShdw>
                </a:effectLst>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r>
              <a:rPr lang="bg-BG" altLang="en-US" sz="2400" b="1" dirty="0" smtClean="0">
                <a:solidFill>
                  <a:srgbClr val="002060"/>
                </a:solidFill>
                <a:latin typeface="Arial" charset="0"/>
              </a:rPr>
              <a:t/>
            </a:r>
            <a:br>
              <a:rPr lang="bg-BG" altLang="en-US" sz="2400" b="1" dirty="0" smtClean="0">
                <a:solidFill>
                  <a:srgbClr val="002060"/>
                </a:solidFill>
                <a:latin typeface="Arial" charset="0"/>
              </a:rPr>
            </a:br>
            <a:endParaRPr lang="bg-BG" altLang="en-US" sz="2400" b="1" dirty="0" smtClean="0">
              <a:solidFill>
                <a:srgbClr val="002060"/>
              </a:solidFill>
              <a:latin typeface="Arial" charset="0"/>
            </a:endParaRPr>
          </a:p>
        </p:txBody>
      </p:sp>
      <p:sp>
        <p:nvSpPr>
          <p:cNvPr id="3075" name="Rectangle 3"/>
          <p:cNvSpPr>
            <a:spLocks noGrp="1" noChangeArrowheads="1"/>
          </p:cNvSpPr>
          <p:nvPr>
            <p:ph type="subTitle" idx="1"/>
          </p:nvPr>
        </p:nvSpPr>
        <p:spPr>
          <a:xfrm>
            <a:off x="1403350" y="3789040"/>
            <a:ext cx="6400800" cy="2137098"/>
          </a:xfrm>
        </p:spPr>
        <p:txBody>
          <a:bodyPr/>
          <a:lstStyle/>
          <a:p>
            <a:pPr>
              <a:defRPr/>
            </a:pPr>
            <a:r>
              <a:rPr lang="en-US" sz="1800" b="1" dirty="0" smtClean="0">
                <a:solidFill>
                  <a:srgbClr val="002060"/>
                </a:solidFill>
                <a:effectLst>
                  <a:outerShdw blurRad="38100" dist="38100" dir="2700000" algn="tl">
                    <a:srgbClr val="C0C0C0"/>
                  </a:outerShdw>
                </a:effectLst>
              </a:rPr>
              <a:t>Project GOSCIENCE:</a:t>
            </a:r>
          </a:p>
          <a:p>
            <a:pPr>
              <a:defRPr/>
            </a:pPr>
            <a:r>
              <a:rPr lang="en-US" sz="1800" b="1" dirty="0" smtClean="0">
                <a:solidFill>
                  <a:srgbClr val="002060"/>
                </a:solidFill>
                <a:effectLst>
                  <a:outerShdw blurRad="38100" dist="38100" dir="2700000" algn="tl">
                    <a:srgbClr val="C0C0C0"/>
                  </a:outerShdw>
                </a:effectLst>
              </a:rPr>
              <a:t>ENHANCED COMPREHENSION IN SCIENCE TEACHING AND LEARNING</a:t>
            </a:r>
          </a:p>
          <a:p>
            <a:pPr>
              <a:defRPr/>
            </a:pPr>
            <a:endParaRPr lang="en-US" sz="1800" b="1" dirty="0" smtClean="0">
              <a:solidFill>
                <a:srgbClr val="002060"/>
              </a:solidFill>
              <a:effectLst>
                <a:outerShdw blurRad="38100" dist="38100" dir="2700000" algn="tl">
                  <a:srgbClr val="C0C0C0"/>
                </a:outerShdw>
              </a:effectLst>
            </a:endParaRPr>
          </a:p>
          <a:p>
            <a:pPr>
              <a:defRPr/>
            </a:pPr>
            <a:r>
              <a:rPr lang="bg-BG" sz="1800" b="1" dirty="0" smtClean="0">
                <a:solidFill>
                  <a:srgbClr val="002060"/>
                </a:solidFill>
                <a:effectLst>
                  <a:outerShdw blurRad="38100" dist="38100" dir="2700000" algn="tl">
                    <a:srgbClr val="C0C0C0"/>
                  </a:outerShdw>
                </a:effectLst>
              </a:rPr>
              <a:t> </a:t>
            </a:r>
            <a:endParaRPr lang="en-US" altLang="en-US" sz="2900" b="1" dirty="0" smtClean="0">
              <a:solidFill>
                <a:srgbClr val="002060"/>
              </a:solidFill>
              <a:effectLst>
                <a:outerShdw blurRad="38100" dist="38100" dir="2700000" algn="tl">
                  <a:srgbClr val="C0C0C0"/>
                </a:outerShdw>
              </a:effectLst>
              <a:latin typeface="Garamond" pitchFamily="18" charset="0"/>
            </a:endParaRPr>
          </a:p>
          <a:p>
            <a:pPr eaLnBrk="1" hangingPunct="1">
              <a:defRPr/>
            </a:pPr>
            <a:r>
              <a:rPr lang="en-US" altLang="en-US" sz="1800" b="1" dirty="0" smtClean="0">
                <a:solidFill>
                  <a:srgbClr val="002060"/>
                </a:solidFill>
                <a:effectLst>
                  <a:outerShdw blurRad="38100" dist="38100" dir="2700000" algn="tl">
                    <a:srgbClr val="C0C0C0"/>
                  </a:outerShdw>
                </a:effectLst>
              </a:rPr>
              <a:t>22-26 October 2018, Vidin, Bulgaria</a:t>
            </a:r>
            <a:endParaRPr lang="bg-BG" altLang="en-US" sz="1800" b="1" dirty="0">
              <a:solidFill>
                <a:srgbClr val="002060"/>
              </a:solidFill>
              <a:effectLst>
                <a:outerShdw blurRad="38100" dist="38100" dir="2700000" algn="tl">
                  <a:srgbClr val="C0C0C0"/>
                </a:outerShdw>
              </a:effectLst>
            </a:endParaRPr>
          </a:p>
          <a:p>
            <a:pPr algn="r" eaLnBrk="1" hangingPunct="1">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rgbClr val="002060"/>
                </a:solidFill>
                <a:effectLst>
                  <a:outerShdw blurRad="38100" dist="38100" dir="2700000" algn="tl">
                    <a:srgbClr val="C0C0C0"/>
                  </a:outerShdw>
                </a:effectLst>
              </a:rPr>
              <a:t>2017-1-BG01-KA201-036209</a:t>
            </a:r>
            <a:endParaRPr lang="bg-BG" b="1" dirty="0">
              <a:solidFill>
                <a:srgbClr val="002060"/>
              </a:solidFill>
              <a:effectLst>
                <a:outerShdw blurRad="38100" dist="38100" dir="2700000" algn="tl">
                  <a:srgbClr val="C0C0C0"/>
                </a:outerShdw>
              </a:effectLst>
            </a:endParaRPr>
          </a:p>
        </p:txBody>
      </p:sp>
    </p:spTree>
    <p:extLst>
      <p:ext uri="{BB962C8B-B14F-4D97-AF65-F5344CB8AC3E}">
        <p14:creationId xmlns="" xmlns:p14="http://schemas.microsoft.com/office/powerpoint/2010/main" val="268044520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2060"/>
                </a:solidFill>
                <a:effectLst>
                  <a:outerShdw blurRad="38100" dist="38100" dir="2700000" algn="tl">
                    <a:srgbClr val="000000">
                      <a:alpha val="43137"/>
                    </a:srgbClr>
                  </a:outerShdw>
                </a:effectLst>
              </a:rPr>
              <a:t>Development of creative pedagogical tools for enhancing comprehension in science teaching and learning</a:t>
            </a:r>
            <a:endParaRPr lang="bg-BG" sz="32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28800"/>
            <a:ext cx="8229600" cy="4497363"/>
          </a:xfrm>
        </p:spPr>
        <p:txBody>
          <a:bodyPr>
            <a:normAutofit fontScale="85000" lnSpcReduction="10000"/>
          </a:bodyPr>
          <a:lstStyle/>
          <a:p>
            <a:pPr algn="just"/>
            <a:r>
              <a:rPr lang="bg-BG" sz="2800" dirty="0" smtClean="0"/>
              <a:t>The pedagogical tools which will be created to support the developed approach</a:t>
            </a:r>
            <a:r>
              <a:rPr lang="en-US" sz="2800" dirty="0" smtClean="0"/>
              <a:t> and methodology </a:t>
            </a:r>
            <a:r>
              <a:rPr lang="bg-BG" sz="2800" dirty="0" smtClean="0"/>
              <a:t>will interpret theoretical science concepts by expressing them through familiar phenomena and natural, conventional relation which the student will be able to perceive intuitively through an associative image, video, or a fiction story. </a:t>
            </a:r>
            <a:endParaRPr lang="en-US" sz="2800" dirty="0" smtClean="0"/>
          </a:p>
          <a:p>
            <a:pPr algn="just"/>
            <a:endParaRPr lang="en-US" sz="2800" dirty="0" smtClean="0"/>
          </a:p>
          <a:p>
            <a:pPr marL="0" indent="0">
              <a:buNone/>
            </a:pPr>
            <a:r>
              <a:rPr lang="en-US" dirty="0" smtClean="0"/>
              <a:t>Electrical circuit</a:t>
            </a:r>
          </a:p>
          <a:p>
            <a:r>
              <a:rPr lang="en-US" dirty="0" smtClean="0">
                <a:hlinkClick r:id="rId2"/>
              </a:rPr>
              <a:t>https://www.youtube.com/watch?v=hJn5vGHHQEA</a:t>
            </a:r>
            <a:r>
              <a:rPr lang="en-US" dirty="0" smtClean="0"/>
              <a:t> </a:t>
            </a:r>
          </a:p>
          <a:p>
            <a:pPr marL="0" indent="0">
              <a:buNone/>
            </a:pPr>
            <a:r>
              <a:rPr lang="en-US" dirty="0" smtClean="0"/>
              <a:t>Math functions </a:t>
            </a:r>
          </a:p>
          <a:p>
            <a:r>
              <a:rPr lang="en-US" dirty="0" smtClean="0">
                <a:hlinkClick r:id="rId3"/>
              </a:rPr>
              <a:t>https://www.youtube.com/watch?v=9pNWXsDl7T0</a:t>
            </a:r>
            <a:r>
              <a:rPr lang="en-US" dirty="0" smtClean="0"/>
              <a:t> </a:t>
            </a:r>
          </a:p>
          <a:p>
            <a:pPr algn="just"/>
            <a:endParaRPr lang="bg-BG" dirty="0"/>
          </a:p>
        </p:txBody>
      </p:sp>
    </p:spTree>
    <p:extLst>
      <p:ext uri="{BB962C8B-B14F-4D97-AF65-F5344CB8AC3E}">
        <p14:creationId xmlns="" xmlns:p14="http://schemas.microsoft.com/office/powerpoint/2010/main" val="3548408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rgbClr val="002060"/>
                </a:solidFill>
                <a:effectLst>
                  <a:outerShdw blurRad="38100" dist="38100" dir="2700000" algn="tl">
                    <a:srgbClr val="000000">
                      <a:alpha val="43137"/>
                    </a:srgbClr>
                  </a:outerShdw>
                </a:effectLst>
              </a:rPr>
              <a:t>Development of an online teaching and learning </a:t>
            </a:r>
            <a:r>
              <a:rPr lang="en-US" sz="2800" dirty="0" smtClean="0">
                <a:solidFill>
                  <a:srgbClr val="002060"/>
                </a:solidFill>
                <a:effectLst>
                  <a:outerShdw blurRad="38100" dist="38100" dir="2700000" algn="tl">
                    <a:srgbClr val="000000">
                      <a:alpha val="43137"/>
                    </a:srgbClr>
                  </a:outerShdw>
                </a:effectLst>
              </a:rPr>
              <a:t>platform</a:t>
            </a:r>
            <a:r>
              <a:rPr lang="bg-BG" sz="2800" dirty="0">
                <a:solidFill>
                  <a:srgbClr val="002060"/>
                </a:solidFill>
                <a:effectLst>
                  <a:outerShdw blurRad="38100" dist="38100" dir="2700000" algn="tl">
                    <a:srgbClr val="000000">
                      <a:alpha val="43137"/>
                    </a:srgbClr>
                  </a:outerShdw>
                </a:effectLst>
                <a:ea typeface="Calibri"/>
                <a:cs typeface="Times New Roman"/>
              </a:rPr>
              <a:t/>
            </a:r>
            <a:br>
              <a:rPr lang="bg-BG" sz="2800" dirty="0">
                <a:solidFill>
                  <a:srgbClr val="002060"/>
                </a:solidFill>
                <a:effectLst>
                  <a:outerShdw blurRad="38100" dist="38100" dir="2700000" algn="tl">
                    <a:srgbClr val="000000">
                      <a:alpha val="43137"/>
                    </a:srgbClr>
                  </a:outerShdw>
                </a:effectLst>
                <a:ea typeface="Calibri"/>
                <a:cs typeface="Times New Roman"/>
              </a:rPr>
            </a:br>
            <a:endParaRPr lang="bg-BG" sz="2800"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68760"/>
            <a:ext cx="8229600" cy="5112568"/>
          </a:xfrm>
        </p:spPr>
        <p:txBody>
          <a:bodyPr>
            <a:normAutofit fontScale="62500" lnSpcReduction="20000"/>
          </a:bodyPr>
          <a:lstStyle/>
          <a:p>
            <a:pPr marL="0" indent="0" algn="just">
              <a:buNone/>
            </a:pPr>
            <a:r>
              <a:rPr lang="en-US" dirty="0" smtClean="0"/>
              <a:t>Will </a:t>
            </a:r>
            <a:r>
              <a:rPr lang="en-US" dirty="0"/>
              <a:t>have the following functionality</a:t>
            </a:r>
            <a:r>
              <a:rPr lang="en-US" dirty="0" smtClean="0"/>
              <a:t>:</a:t>
            </a:r>
          </a:p>
          <a:p>
            <a:pPr marL="0" indent="0" algn="just">
              <a:buNone/>
            </a:pPr>
            <a:endParaRPr lang="bg-BG" dirty="0"/>
          </a:p>
          <a:p>
            <a:pPr algn="just"/>
            <a:r>
              <a:rPr lang="en-US" dirty="0" smtClean="0"/>
              <a:t>allowing </a:t>
            </a:r>
            <a:r>
              <a:rPr lang="en-US" dirty="0"/>
              <a:t>students and teachers to </a:t>
            </a:r>
            <a:r>
              <a:rPr lang="en-US" dirty="0" smtClean="0"/>
              <a:t>access pedagogical </a:t>
            </a:r>
            <a:r>
              <a:rPr lang="en-US" dirty="0"/>
              <a:t>tools for various concepts from science </a:t>
            </a:r>
            <a:r>
              <a:rPr lang="en-US" dirty="0" smtClean="0"/>
              <a:t>subjects;</a:t>
            </a:r>
          </a:p>
          <a:p>
            <a:pPr algn="just"/>
            <a:endParaRPr lang="bg-BG" dirty="0"/>
          </a:p>
          <a:p>
            <a:pPr algn="just"/>
            <a:r>
              <a:rPr lang="en-US" dirty="0" smtClean="0"/>
              <a:t>allowing </a:t>
            </a:r>
            <a:r>
              <a:rPr lang="en-US" dirty="0"/>
              <a:t>teachers and students to create their own educational content (user generated educational material) – for example a toolkit in chemistry/or other science subject/ with only specific concepts relevant for the specific  timing  of studying in school and with specifically chosen pedagogical tools, which the user considers most effective for him/her (videos or images</a:t>
            </a:r>
            <a:r>
              <a:rPr lang="en-US" dirty="0" smtClean="0"/>
              <a:t>);</a:t>
            </a:r>
          </a:p>
          <a:p>
            <a:pPr algn="just"/>
            <a:endParaRPr lang="bg-BG" dirty="0"/>
          </a:p>
          <a:p>
            <a:pPr algn="just"/>
            <a:r>
              <a:rPr lang="en-US" dirty="0" smtClean="0"/>
              <a:t>allowing </a:t>
            </a:r>
            <a:r>
              <a:rPr lang="en-US" dirty="0"/>
              <a:t>the teachers and students to discuss, ask questions to support the educational and learning process</a:t>
            </a:r>
            <a:r>
              <a:rPr lang="en-US" dirty="0" smtClean="0"/>
              <a:t>;</a:t>
            </a:r>
          </a:p>
          <a:p>
            <a:pPr algn="just"/>
            <a:endParaRPr lang="bg-BG" dirty="0"/>
          </a:p>
          <a:p>
            <a:pPr algn="just"/>
            <a:r>
              <a:rPr lang="en-US" dirty="0" smtClean="0"/>
              <a:t>allow </a:t>
            </a:r>
            <a:r>
              <a:rPr lang="en-US" dirty="0"/>
              <a:t>users to have access to already identified and credible educational resources, to be used in the process of teaching and learning sciences.</a:t>
            </a:r>
            <a:endParaRPr lang="bg-BG" dirty="0"/>
          </a:p>
          <a:p>
            <a:endParaRPr lang="bg-BG" dirty="0"/>
          </a:p>
        </p:txBody>
      </p:sp>
    </p:spTree>
    <p:extLst>
      <p:ext uri="{BB962C8B-B14F-4D97-AF65-F5344CB8AC3E}">
        <p14:creationId xmlns="" xmlns:p14="http://schemas.microsoft.com/office/powerpoint/2010/main" val="662765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371600" y="2348880"/>
            <a:ext cx="6400800" cy="2713038"/>
          </a:xfrm>
        </p:spPr>
        <p:txBody>
          <a:bodyPr>
            <a:normAutofit/>
          </a:bodyPr>
          <a:lstStyle/>
          <a:p>
            <a:r>
              <a:rPr lang="en-US" sz="6600" b="1" dirty="0">
                <a:solidFill>
                  <a:schemeClr val="accent5">
                    <a:lumMod val="75000"/>
                  </a:schemeClr>
                </a:solidFill>
              </a:rPr>
              <a:t>TESTING OF PROJECT IOs</a:t>
            </a:r>
            <a:endParaRPr lang="bg-BG" sz="6600" dirty="0">
              <a:solidFill>
                <a:schemeClr val="accent5">
                  <a:lumMod val="75000"/>
                </a:schemeClr>
              </a:solidFill>
            </a:endParaRPr>
          </a:p>
          <a:p>
            <a:pPr algn="r" eaLnBrk="1" hangingPunct="1">
              <a:defRPr/>
            </a:pPr>
            <a:endParaRPr lang="bg-BG" altLang="en-US" sz="1200" i="1" dirty="0" smtClean="0">
              <a:solidFill>
                <a:schemeClr val="accent4">
                  <a:lumMod val="50000"/>
                </a:schemeClr>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4">
                    <a:lumMod val="50000"/>
                  </a:schemeClr>
                </a:solidFill>
                <a:effectLst>
                  <a:outerShdw blurRad="38100" dist="38100" dir="2700000" algn="tl">
                    <a:srgbClr val="C0C0C0"/>
                  </a:outerShdw>
                </a:effectLst>
              </a:rPr>
              <a:t>2017-1-BG01-KA201-036209</a:t>
            </a:r>
            <a:endParaRPr lang="bg-BG" b="1" dirty="0">
              <a:solidFill>
                <a:schemeClr val="accent4">
                  <a:lumMod val="50000"/>
                </a:schemeClr>
              </a:solidFill>
              <a:effectLst>
                <a:outerShdw blurRad="38100" dist="38100" dir="2700000" algn="tl">
                  <a:srgbClr val="C0C0C0"/>
                </a:outerShdw>
              </a:effectLst>
            </a:endParaRPr>
          </a:p>
        </p:txBody>
      </p:sp>
    </p:spTree>
    <p:extLst>
      <p:ext uri="{BB962C8B-B14F-4D97-AF65-F5344CB8AC3E}">
        <p14:creationId xmlns="" xmlns:p14="http://schemas.microsoft.com/office/powerpoint/2010/main" val="353919867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 xmlns:p14="http://schemas.microsoft.com/office/powerpoint/2010/main" val="1485787847"/>
              </p:ext>
            </p:extLst>
          </p:nvPr>
        </p:nvGraphicFramePr>
        <p:xfrm>
          <a:off x="395536" y="548681"/>
          <a:ext cx="8208912" cy="5760640"/>
        </p:xfrm>
        <a:graphic>
          <a:graphicData uri="http://schemas.openxmlformats.org/drawingml/2006/table">
            <a:tbl>
              <a:tblPr firstRow="1" firstCol="1" bandRow="1"/>
              <a:tblGrid>
                <a:gridCol w="1886901"/>
                <a:gridCol w="6322011"/>
              </a:tblGrid>
              <a:tr h="566975">
                <a:tc>
                  <a:txBody>
                    <a:bodyPr/>
                    <a:lstStyle/>
                    <a:p>
                      <a:pPr algn="ctr">
                        <a:lnSpc>
                          <a:spcPct val="115000"/>
                        </a:lnSpc>
                        <a:spcAft>
                          <a:spcPts val="0"/>
                        </a:spcAft>
                      </a:pPr>
                      <a:r>
                        <a:rPr lang="en-GB" sz="1800" b="1" dirty="0">
                          <a:effectLst/>
                          <a:latin typeface="Arial Narrow"/>
                          <a:ea typeface="Calibri"/>
                          <a:cs typeface="Arial"/>
                        </a:rPr>
                        <a:t>Deadline</a:t>
                      </a:r>
                      <a:endParaRPr lang="bg-BG" sz="1800" dirty="0">
                        <a:effectLst/>
                        <a:latin typeface="Calibri"/>
                        <a:ea typeface="Calibri"/>
                        <a:cs typeface="Times New Roman"/>
                      </a:endParaRPr>
                    </a:p>
                  </a:txBody>
                  <a:tcPr marL="40426" marR="40426" marT="0" marB="0" anchor="ctr">
                    <a:lnL w="12700" cap="flat" cmpd="sng" algn="ctr">
                      <a:solidFill>
                        <a:srgbClr val="000066"/>
                      </a:solidFill>
                      <a:prstDash val="solid"/>
                      <a:round/>
                      <a:headEnd type="none" w="med" len="med"/>
                      <a:tailEnd type="none" w="med" len="med"/>
                    </a:lnL>
                    <a:lnR w="12700" cap="flat" cmpd="sng" algn="ctr">
                      <a:solidFill>
                        <a:srgbClr val="000066"/>
                      </a:solidFill>
                      <a:prstDash val="solid"/>
                      <a:round/>
                      <a:headEnd type="none" w="med" len="med"/>
                      <a:tailEnd type="none" w="med" len="med"/>
                    </a:lnR>
                    <a:lnT w="12700" cap="flat" cmpd="sng" algn="ctr">
                      <a:solidFill>
                        <a:srgbClr val="000066"/>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ctr">
                        <a:lnSpc>
                          <a:spcPct val="115000"/>
                        </a:lnSpc>
                        <a:spcAft>
                          <a:spcPts val="0"/>
                        </a:spcAft>
                      </a:pPr>
                      <a:r>
                        <a:rPr lang="en-GB" sz="1800" b="1" dirty="0">
                          <a:effectLst/>
                          <a:latin typeface="Arial Narrow"/>
                          <a:ea typeface="Calibri"/>
                          <a:cs typeface="Arial"/>
                        </a:rPr>
                        <a:t>Activities </a:t>
                      </a:r>
                      <a:endParaRPr lang="bg-BG" sz="1800" dirty="0">
                        <a:effectLst/>
                        <a:latin typeface="Calibri"/>
                        <a:ea typeface="Calibri"/>
                        <a:cs typeface="Times New Roman"/>
                      </a:endParaRPr>
                    </a:p>
                  </a:txBody>
                  <a:tcPr marL="40426" marR="40426" marT="0" marB="0" anchor="ctr">
                    <a:lnL w="12700" cap="flat" cmpd="sng" algn="ctr">
                      <a:solidFill>
                        <a:srgbClr val="000066"/>
                      </a:solidFill>
                      <a:prstDash val="solid"/>
                      <a:round/>
                      <a:headEnd type="none" w="med" len="med"/>
                      <a:tailEnd type="none" w="med" len="med"/>
                    </a:lnL>
                    <a:lnR w="12700" cap="flat" cmpd="sng" algn="ctr">
                      <a:solidFill>
                        <a:srgbClr val="000099"/>
                      </a:solidFill>
                      <a:prstDash val="solid"/>
                      <a:round/>
                      <a:headEnd type="none" w="med" len="med"/>
                      <a:tailEnd type="none" w="med" len="med"/>
                    </a:lnR>
                    <a:lnT w="12700" cap="flat" cmpd="sng" algn="ctr">
                      <a:solidFill>
                        <a:srgbClr val="00009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r>
              <a:tr h="2345677">
                <a:tc>
                  <a:txBody>
                    <a:bodyPr/>
                    <a:lstStyle/>
                    <a:p>
                      <a:pPr>
                        <a:lnSpc>
                          <a:spcPct val="115000"/>
                        </a:lnSpc>
                        <a:spcAft>
                          <a:spcPts val="0"/>
                        </a:spcAft>
                      </a:pPr>
                      <a:r>
                        <a:rPr lang="en-GB" sz="1800" dirty="0">
                          <a:solidFill>
                            <a:srgbClr val="000000"/>
                          </a:solidFill>
                          <a:effectLst/>
                          <a:latin typeface="Arial Narrow"/>
                          <a:ea typeface="Calibri"/>
                          <a:cs typeface="Arial"/>
                        </a:rPr>
                        <a:t>June 2019 – August 2019</a:t>
                      </a:r>
                      <a:endParaRPr lang="bg-BG" sz="1800" dirty="0">
                        <a:effectLst/>
                        <a:latin typeface="Calibri"/>
                        <a:ea typeface="Calibri"/>
                        <a:cs typeface="Times New Roman"/>
                      </a:endParaRPr>
                    </a:p>
                  </a:txBody>
                  <a:tcPr marL="40426" marR="40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just">
                        <a:lnSpc>
                          <a:spcPct val="115000"/>
                        </a:lnSpc>
                        <a:spcAft>
                          <a:spcPts val="0"/>
                        </a:spcAft>
                      </a:pPr>
                      <a:r>
                        <a:rPr lang="en-GB" sz="1800" dirty="0">
                          <a:effectLst/>
                          <a:latin typeface="Arial Narrow"/>
                          <a:ea typeface="Calibri"/>
                          <a:cs typeface="Arial"/>
                        </a:rPr>
                        <a:t>Feedback from teachers and students on the created tools.</a:t>
                      </a:r>
                      <a:endParaRPr lang="bg-BG" sz="1800" dirty="0">
                        <a:effectLst/>
                        <a:latin typeface="Calibri"/>
                        <a:ea typeface="Calibri"/>
                        <a:cs typeface="Times New Roman"/>
                      </a:endParaRPr>
                    </a:p>
                    <a:p>
                      <a:pPr algn="just">
                        <a:lnSpc>
                          <a:spcPct val="115000"/>
                        </a:lnSpc>
                        <a:spcAft>
                          <a:spcPts val="0"/>
                        </a:spcAft>
                      </a:pPr>
                      <a:r>
                        <a:rPr lang="en-GB" sz="1800" dirty="0" smtClean="0">
                          <a:effectLst/>
                          <a:latin typeface="Arial Narrow"/>
                          <a:ea typeface="Calibri"/>
                          <a:cs typeface="Arial"/>
                        </a:rPr>
                        <a:t>Per country</a:t>
                      </a:r>
                      <a:r>
                        <a:rPr lang="en-GB" sz="1800" baseline="0" dirty="0" smtClean="0">
                          <a:effectLst/>
                          <a:latin typeface="Arial Narrow"/>
                          <a:ea typeface="Calibri"/>
                          <a:cs typeface="Arial"/>
                        </a:rPr>
                        <a:t> </a:t>
                      </a:r>
                      <a:r>
                        <a:rPr lang="en-GB" sz="1800" dirty="0" smtClean="0">
                          <a:effectLst/>
                          <a:latin typeface="Arial Narrow"/>
                          <a:ea typeface="Calibri"/>
                          <a:cs typeface="Arial"/>
                        </a:rPr>
                        <a:t>will </a:t>
                      </a:r>
                      <a:r>
                        <a:rPr lang="en-GB" sz="1800" dirty="0">
                          <a:effectLst/>
                          <a:latin typeface="Arial Narrow"/>
                          <a:ea typeface="Calibri"/>
                          <a:cs typeface="Arial"/>
                        </a:rPr>
                        <a:t>have to gather:</a:t>
                      </a:r>
                      <a:endParaRPr lang="bg-BG" sz="1800" dirty="0">
                        <a:effectLst/>
                        <a:latin typeface="Calibri"/>
                        <a:ea typeface="Calibri"/>
                        <a:cs typeface="Times New Roman"/>
                      </a:endParaRPr>
                    </a:p>
                    <a:p>
                      <a:pPr marL="342900" lvl="0" indent="-342900" algn="just">
                        <a:lnSpc>
                          <a:spcPct val="115000"/>
                        </a:lnSpc>
                        <a:spcAft>
                          <a:spcPts val="0"/>
                        </a:spcAft>
                        <a:buFont typeface="Symbol"/>
                        <a:buChar char=""/>
                      </a:pPr>
                      <a:r>
                        <a:rPr lang="en-US" sz="1800" dirty="0">
                          <a:effectLst/>
                          <a:latin typeface="Arial Narrow"/>
                          <a:ea typeface="Calibri"/>
                          <a:cs typeface="Times New Roman"/>
                        </a:rPr>
                        <a:t>16 teachers’ comments from the schools involved in a partner country </a:t>
                      </a:r>
                      <a:endParaRPr lang="bg-BG" sz="1800" dirty="0">
                        <a:effectLst/>
                        <a:latin typeface="Calibri"/>
                        <a:ea typeface="Calibri"/>
                        <a:cs typeface="Times New Roman"/>
                      </a:endParaRPr>
                    </a:p>
                    <a:p>
                      <a:pPr marL="342900" lvl="0" indent="-342900" algn="just">
                        <a:lnSpc>
                          <a:spcPct val="115000"/>
                        </a:lnSpc>
                        <a:spcAft>
                          <a:spcPts val="0"/>
                        </a:spcAft>
                        <a:buFont typeface="Symbol"/>
                        <a:buChar char=""/>
                      </a:pPr>
                      <a:r>
                        <a:rPr lang="en-US" sz="1800" dirty="0">
                          <a:effectLst/>
                          <a:latin typeface="Arial Narrow"/>
                          <a:ea typeface="Calibri"/>
                          <a:cs typeface="Times New Roman"/>
                        </a:rPr>
                        <a:t>80 students’ comments from schools involved in a partner country </a:t>
                      </a:r>
                      <a:endParaRPr lang="bg-BG" sz="1800" dirty="0">
                        <a:effectLst/>
                        <a:latin typeface="Calibri"/>
                        <a:ea typeface="Calibri"/>
                        <a:cs typeface="Times New Roman"/>
                      </a:endParaRPr>
                    </a:p>
                  </a:txBody>
                  <a:tcPr marL="40426" marR="40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7988">
                <a:tc>
                  <a:txBody>
                    <a:bodyPr/>
                    <a:lstStyle/>
                    <a:p>
                      <a:pPr>
                        <a:lnSpc>
                          <a:spcPct val="115000"/>
                        </a:lnSpc>
                        <a:spcAft>
                          <a:spcPts val="0"/>
                        </a:spcAft>
                      </a:pPr>
                      <a:r>
                        <a:rPr lang="en-GB" sz="1800" dirty="0">
                          <a:solidFill>
                            <a:srgbClr val="000000"/>
                          </a:solidFill>
                          <a:effectLst/>
                          <a:latin typeface="Arial Narrow"/>
                          <a:ea typeface="Calibri"/>
                          <a:cs typeface="Arial"/>
                        </a:rPr>
                        <a:t>Sept 2019</a:t>
                      </a:r>
                      <a:endParaRPr lang="bg-BG" sz="1800" dirty="0">
                        <a:effectLst/>
                        <a:latin typeface="Calibri"/>
                        <a:ea typeface="Calibri"/>
                        <a:cs typeface="Times New Roman"/>
                      </a:endParaRPr>
                    </a:p>
                  </a:txBody>
                  <a:tcPr marL="40426" marR="40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tc>
                  <a:txBody>
                    <a:bodyPr/>
                    <a:lstStyle/>
                    <a:p>
                      <a:pPr algn="just">
                        <a:lnSpc>
                          <a:spcPct val="115000"/>
                        </a:lnSpc>
                        <a:spcAft>
                          <a:spcPts val="0"/>
                        </a:spcAft>
                      </a:pPr>
                      <a:r>
                        <a:rPr lang="en-GB" sz="1800" dirty="0">
                          <a:solidFill>
                            <a:srgbClr val="000000"/>
                          </a:solidFill>
                          <a:effectLst/>
                          <a:latin typeface="Arial Narrow"/>
                          <a:ea typeface="Calibri"/>
                          <a:cs typeface="Arial"/>
                        </a:rPr>
                        <a:t>Uploading teachers’ and students’ comments on the platform</a:t>
                      </a:r>
                      <a:endParaRPr lang="bg-BG" sz="1800" dirty="0">
                        <a:effectLst/>
                        <a:latin typeface="Calibri"/>
                        <a:ea typeface="Calibri"/>
                        <a:cs typeface="Times New Roman"/>
                      </a:endParaRPr>
                    </a:p>
                  </a:txBody>
                  <a:tcPr marL="40426" marR="404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606722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effectLst>
                  <a:outerShdw blurRad="38100" dist="38100" dir="2700000" algn="tl">
                    <a:srgbClr val="000000">
                      <a:alpha val="43137"/>
                    </a:srgbClr>
                  </a:outerShdw>
                </a:effectLst>
              </a:rPr>
              <a:t>In short about the essence of </a:t>
            </a:r>
            <a:r>
              <a:rPr lang="en-US" dirty="0" err="1" smtClean="0">
                <a:solidFill>
                  <a:srgbClr val="002060"/>
                </a:solidFill>
                <a:effectLst>
                  <a:outerShdw blurRad="38100" dist="38100" dir="2700000" algn="tl">
                    <a:srgbClr val="000000">
                      <a:alpha val="43137"/>
                    </a:srgbClr>
                  </a:outerShdw>
                </a:effectLst>
              </a:rPr>
              <a:t>GoScience</a:t>
            </a:r>
            <a:endParaRPr lang="bg-BG"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smtClean="0"/>
              <a:t>Science education in Europe usually begins with one general integrated subject in primary education. </a:t>
            </a:r>
            <a:endParaRPr lang="en-US" dirty="0" smtClean="0"/>
          </a:p>
          <a:p>
            <a:r>
              <a:rPr lang="en-US" dirty="0" smtClean="0"/>
              <a:t>In </a:t>
            </a:r>
            <a:r>
              <a:rPr lang="en-US" dirty="0" smtClean="0"/>
              <a:t>secondary education science teaching is usually split into </a:t>
            </a:r>
            <a:r>
              <a:rPr lang="en-US" dirty="0" smtClean="0"/>
              <a:t>subjects.</a:t>
            </a:r>
          </a:p>
          <a:p>
            <a:r>
              <a:rPr lang="en-US" dirty="0" smtClean="0"/>
              <a:t>However </a:t>
            </a:r>
            <a:r>
              <a:rPr lang="en-US" dirty="0" smtClean="0"/>
              <a:t>the links between the different subjects are rarely emphasized. </a:t>
            </a:r>
            <a:endParaRPr lang="en-US" dirty="0" smtClean="0"/>
          </a:p>
          <a:p>
            <a:r>
              <a:rPr lang="en-US" dirty="0" smtClean="0"/>
              <a:t>Not </a:t>
            </a:r>
            <a:r>
              <a:rPr lang="en-US" dirty="0" smtClean="0"/>
              <a:t>only that but in science curricula in schools it is often that different scientific concepts are distributed among grades in school in unclear manner, which makes both teaching and learning difficult. And this is a serious problem for comprehension too. </a:t>
            </a:r>
            <a:endParaRPr lang="en-US" dirty="0" smtClean="0"/>
          </a:p>
          <a:p>
            <a:r>
              <a:rPr lang="en-US" dirty="0" smtClean="0">
                <a:solidFill>
                  <a:srgbClr val="C00000"/>
                </a:solidFill>
              </a:rPr>
              <a:t>The </a:t>
            </a:r>
            <a:r>
              <a:rPr lang="en-US" dirty="0" err="1" smtClean="0">
                <a:solidFill>
                  <a:srgbClr val="C00000"/>
                </a:solidFill>
              </a:rPr>
              <a:t>GoScience</a:t>
            </a:r>
            <a:r>
              <a:rPr lang="en-US" dirty="0" smtClean="0">
                <a:solidFill>
                  <a:srgbClr val="C00000"/>
                </a:solidFill>
              </a:rPr>
              <a:t> </a:t>
            </a:r>
            <a:r>
              <a:rPr lang="en-US" dirty="0" smtClean="0">
                <a:solidFill>
                  <a:srgbClr val="C00000"/>
                </a:solidFill>
              </a:rPr>
              <a:t>project outputs in general are planned to include pedagogical tools namely to relate different concepts between science subjects in school, thus providing the “big picture” to students, who will be able to make connections and learn system thinking, instead of focusing on memorizing unclear concepts. </a:t>
            </a:r>
            <a:endParaRPr lang="bg-BG" dirty="0" smtClean="0">
              <a:solidFill>
                <a:srgbClr val="C00000"/>
              </a:solidFill>
            </a:endParaRPr>
          </a:p>
          <a:p>
            <a:endParaRPr lang="bg-B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827584" y="1988840"/>
            <a:ext cx="7920880" cy="2713038"/>
          </a:xfrm>
        </p:spPr>
        <p:txBody>
          <a:bodyPr>
            <a:normAutofit fontScale="70000" lnSpcReduction="20000"/>
          </a:bodyPr>
          <a:lstStyle/>
          <a:p>
            <a:pPr>
              <a:defRPr/>
            </a:pPr>
            <a:r>
              <a:rPr lang="en-US" altLang="en-US" sz="6600" b="1" i="1" dirty="0" smtClean="0">
                <a:solidFill>
                  <a:srgbClr val="002060"/>
                </a:solidFill>
                <a:effectLst>
                  <a:outerShdw blurRad="38100" dist="38100" dir="2700000" algn="tl">
                    <a:srgbClr val="C0C0C0"/>
                  </a:outerShdw>
                </a:effectLst>
                <a:latin typeface="Arial" charset="0"/>
              </a:rPr>
              <a:t>GOSCIENCE.EU</a:t>
            </a:r>
          </a:p>
          <a:p>
            <a:pPr>
              <a:defRPr/>
            </a:pPr>
            <a:endParaRPr lang="en-US" altLang="en-US" sz="6600" b="1" i="1" dirty="0" smtClean="0">
              <a:solidFill>
                <a:srgbClr val="002060"/>
              </a:solidFill>
              <a:effectLst>
                <a:outerShdw blurRad="38100" dist="38100" dir="2700000" algn="tl">
                  <a:srgbClr val="C0C0C0"/>
                </a:outerShdw>
              </a:effectLst>
              <a:latin typeface="Arial" charset="0"/>
            </a:endParaRPr>
          </a:p>
          <a:p>
            <a:pPr>
              <a:defRPr/>
            </a:pPr>
            <a:r>
              <a:rPr lang="en-US" altLang="en-US" sz="6600" b="1" i="1" dirty="0" smtClean="0">
                <a:solidFill>
                  <a:srgbClr val="002060"/>
                </a:solidFill>
                <a:effectLst>
                  <a:outerShdw blurRad="38100" dist="38100" dir="2700000" algn="tl">
                    <a:srgbClr val="C0C0C0"/>
                  </a:outerShdw>
                </a:effectLst>
                <a:latin typeface="Arial" charset="0"/>
              </a:rPr>
              <a:t>https://www.facebook.com/goscienceproject/</a:t>
            </a:r>
          </a:p>
          <a:p>
            <a:pPr>
              <a:defRPr/>
            </a:pPr>
            <a:endParaRPr lang="bg-BG" altLang="en-US" sz="1200" i="1" dirty="0" smtClean="0">
              <a:solidFill>
                <a:srgbClr val="002060"/>
              </a:solidFill>
              <a:latin typeface="Arial" charset="0"/>
            </a:endParaRPr>
          </a:p>
          <a:p>
            <a:pPr algn="r" eaLnBrk="1" hangingPunct="1">
              <a:defRPr/>
            </a:pPr>
            <a:endParaRPr lang="bg-BG" altLang="en-US" sz="1200" i="1" dirty="0" smtClean="0">
              <a:solidFill>
                <a:schemeClr val="accent4">
                  <a:lumMod val="50000"/>
                </a:schemeClr>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4">
                    <a:lumMod val="50000"/>
                  </a:schemeClr>
                </a:solidFill>
                <a:effectLst>
                  <a:outerShdw blurRad="38100" dist="38100" dir="2700000" algn="tl">
                    <a:srgbClr val="C0C0C0"/>
                  </a:outerShdw>
                </a:effectLst>
              </a:rPr>
              <a:t>2017-1-BG01-KA201-036209</a:t>
            </a:r>
            <a:endParaRPr lang="bg-BG" b="1" dirty="0">
              <a:solidFill>
                <a:schemeClr val="accent4">
                  <a:lumMod val="50000"/>
                </a:schemeClr>
              </a:solidFill>
              <a:effectLst>
                <a:outerShdw blurRad="38100" dist="38100" dir="2700000" algn="tl">
                  <a:srgbClr val="C0C0C0"/>
                </a:outerShdw>
              </a:effectLst>
            </a:endParaRPr>
          </a:p>
        </p:txBody>
      </p:sp>
    </p:spTree>
    <p:extLst>
      <p:ext uri="{BB962C8B-B14F-4D97-AF65-F5344CB8AC3E}">
        <p14:creationId xmlns="" xmlns:p14="http://schemas.microsoft.com/office/powerpoint/2010/main" val="312781486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p:txBody>
          <a:bodyPr/>
          <a:lstStyle/>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3200" b="1" dirty="0" smtClean="0">
              <a:solidFill>
                <a:schemeClr val="accent4">
                  <a:lumMod val="50000"/>
                </a:schemeClr>
              </a:solidFill>
              <a:latin typeface="Arial" charset="0"/>
            </a:endParaRPr>
          </a:p>
          <a:p>
            <a:pPr algn="ctr" eaLnBrk="1" hangingPunct="1">
              <a:buFont typeface="Wingdings" pitchFamily="2" charset="2"/>
              <a:buNone/>
              <a:defRPr/>
            </a:pPr>
            <a:r>
              <a:rPr lang="en-US" altLang="en-US" sz="3200" b="1" dirty="0" smtClean="0">
                <a:solidFill>
                  <a:srgbClr val="002060"/>
                </a:solidFill>
                <a:latin typeface="+mj-lt"/>
              </a:rPr>
              <a:t>Thank you for your attention</a:t>
            </a:r>
            <a:r>
              <a:rPr lang="bg-BG" altLang="en-US" sz="3200" b="1" dirty="0" smtClean="0">
                <a:solidFill>
                  <a:srgbClr val="002060"/>
                </a:solidFill>
                <a:latin typeface="+mj-lt"/>
              </a:rPr>
              <a:t>!</a:t>
            </a: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3200" b="1" dirty="0" smtClean="0">
              <a:solidFill>
                <a:srgbClr val="002060"/>
              </a:solidFill>
              <a:latin typeface="+mj-lt"/>
            </a:endParaRPr>
          </a:p>
          <a:p>
            <a:pPr algn="ctr" eaLnBrk="1" hangingPunct="1">
              <a:buFont typeface="Wingdings" pitchFamily="2" charset="2"/>
              <a:buNone/>
              <a:defRPr/>
            </a:pPr>
            <a:endParaRPr lang="en-US" altLang="en-US" sz="1000" b="1" dirty="0" smtClean="0">
              <a:solidFill>
                <a:srgbClr val="002060"/>
              </a:solidFill>
              <a:latin typeface="+mj-lt"/>
            </a:endParaRPr>
          </a:p>
          <a:p>
            <a:pPr marL="0" indent="0" algn="ctr">
              <a:buFont typeface="Wingdings" pitchFamily="2" charset="2"/>
              <a:buNone/>
              <a:defRPr/>
            </a:pPr>
            <a:r>
              <a:rPr lang="bg-BG" sz="1000" dirty="0" smtClean="0">
                <a:solidFill>
                  <a:srgbClr val="002060"/>
                </a:solidFill>
                <a:latin typeface="Arial" charset="0"/>
                <a:cs typeface="Arial" charset="0"/>
              </a:rPr>
              <a:t>„</a:t>
            </a:r>
            <a:r>
              <a:rPr lang="en-US" sz="1000" dirty="0" smtClean="0">
                <a:solidFill>
                  <a:srgbClr val="002060"/>
                </a:solidFill>
                <a:latin typeface="Arial" charset="0"/>
                <a:cs typeface="Arial" charset="0"/>
              </a:rPr>
              <a:t>This project has been funded with support from the European Commission.</a:t>
            </a:r>
          </a:p>
          <a:p>
            <a:pPr marL="0" indent="0" algn="ctr">
              <a:buFont typeface="Wingdings" pitchFamily="2" charset="2"/>
              <a:buNone/>
              <a:defRPr/>
            </a:pPr>
            <a:r>
              <a:rPr lang="en-US" sz="1000" dirty="0" smtClean="0">
                <a:solidFill>
                  <a:srgbClr val="002060"/>
                </a:solidFill>
                <a:latin typeface="Arial" charset="0"/>
                <a:cs typeface="Arial" charset="0"/>
              </a:rPr>
              <a:t>This publication [communication] reflects the views only of the author, and the</a:t>
            </a:r>
          </a:p>
          <a:p>
            <a:pPr marL="0" indent="0" algn="ctr">
              <a:buFont typeface="Wingdings" pitchFamily="2" charset="2"/>
              <a:buNone/>
              <a:defRPr/>
            </a:pPr>
            <a:r>
              <a:rPr lang="en-US" sz="1000" dirty="0" smtClean="0">
                <a:solidFill>
                  <a:srgbClr val="002060"/>
                </a:solidFill>
                <a:latin typeface="Arial" charset="0"/>
                <a:cs typeface="Arial" charset="0"/>
              </a:rPr>
              <a:t>Commission cannot be held responsible for any use which may be made of the</a:t>
            </a:r>
          </a:p>
          <a:p>
            <a:pPr marL="0" indent="0" algn="ctr">
              <a:buFont typeface="Wingdings" pitchFamily="2" charset="2"/>
              <a:buNone/>
              <a:defRPr/>
            </a:pPr>
            <a:r>
              <a:rPr lang="en-US" sz="1000" dirty="0" smtClean="0">
                <a:solidFill>
                  <a:srgbClr val="002060"/>
                </a:solidFill>
                <a:latin typeface="Arial" charset="0"/>
                <a:cs typeface="Arial" charset="0"/>
              </a:rPr>
              <a:t>information contained therein</a:t>
            </a:r>
            <a:r>
              <a:rPr lang="bg-BG" sz="1000" dirty="0" smtClean="0">
                <a:solidFill>
                  <a:srgbClr val="002060"/>
                </a:solidFill>
                <a:latin typeface="Arial" charset="0"/>
                <a:cs typeface="Arial" charset="0"/>
              </a:rPr>
              <a:t>.”</a:t>
            </a:r>
          </a:p>
          <a:p>
            <a:pPr algn="ctr" eaLnBrk="1" hangingPunct="1">
              <a:buFont typeface="Wingdings" pitchFamily="2" charset="2"/>
              <a:buNone/>
              <a:defRPr/>
            </a:pPr>
            <a:endParaRPr lang="bg-BG" altLang="en-US" sz="3200" b="1" dirty="0" smtClean="0">
              <a:solidFill>
                <a:schemeClr val="accent4">
                  <a:lumMod val="50000"/>
                </a:schemeClr>
              </a:solidFill>
              <a:latin typeface="+mj-lt"/>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a:p>
            <a:pPr algn="ctr" eaLnBrk="1" hangingPunct="1">
              <a:buFont typeface="Wingdings" pitchFamily="2" charset="2"/>
              <a:buNone/>
              <a:defRPr/>
            </a:pPr>
            <a:endParaRPr lang="bg-BG" altLang="en-US" sz="2000" dirty="0" smtClean="0">
              <a:solidFill>
                <a:schemeClr val="accent4">
                  <a:lumMod val="50000"/>
                </a:schemeClr>
              </a:solidFill>
              <a:latin typeface="Arial" charset="0"/>
            </a:endParaRPr>
          </a:p>
        </p:txBody>
      </p:sp>
    </p:spTree>
    <p:extLst>
      <p:ext uri="{BB962C8B-B14F-4D97-AF65-F5344CB8AC3E}">
        <p14:creationId xmlns="" xmlns:p14="http://schemas.microsoft.com/office/powerpoint/2010/main" val="712749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10392" y="2636912"/>
            <a:ext cx="6834187" cy="2376488"/>
          </a:xfrm>
        </p:spPr>
        <p:txBody>
          <a:bodyPr>
            <a:noAutofit/>
          </a:bodyPr>
          <a:lstStyle/>
          <a:p>
            <a:pPr eaLnBrk="1" hangingPunct="1">
              <a:defRPr/>
            </a:pPr>
            <a:r>
              <a:rPr lang="bg-BG" altLang="en-US" sz="4000" b="1" dirty="0" smtClean="0">
                <a:solidFill>
                  <a:srgbClr val="002060"/>
                </a:solidFill>
                <a:latin typeface="Arial" charset="0"/>
              </a:rPr>
              <a:t/>
            </a:r>
            <a:br>
              <a:rPr lang="bg-BG" altLang="en-US" sz="4000" b="1" dirty="0" smtClean="0">
                <a:solidFill>
                  <a:srgbClr val="002060"/>
                </a:solidFill>
                <a:latin typeface="Arial" charset="0"/>
              </a:rPr>
            </a:br>
            <a:r>
              <a:rPr lang="bg-BG" altLang="en-US" sz="4000" b="1" dirty="0" smtClean="0">
                <a:solidFill>
                  <a:srgbClr val="002060"/>
                </a:solidFill>
                <a:latin typeface="Arial" charset="0"/>
              </a:rPr>
              <a:t/>
            </a:r>
            <a:br>
              <a:rPr lang="bg-BG" altLang="en-US" sz="4000" b="1" dirty="0" smtClean="0">
                <a:solidFill>
                  <a:srgbClr val="002060"/>
                </a:solidFill>
                <a:latin typeface="Arial" charset="0"/>
              </a:rPr>
            </a:br>
            <a:r>
              <a:rPr lang="bg-BG" altLang="en-US" sz="4000" b="1" dirty="0" smtClean="0">
                <a:solidFill>
                  <a:srgbClr val="002060"/>
                </a:solidFill>
                <a:latin typeface="Arial" charset="0"/>
              </a:rPr>
              <a:t/>
            </a:r>
            <a:br>
              <a:rPr lang="bg-BG" altLang="en-US" sz="4000" b="1" dirty="0" smtClean="0">
                <a:solidFill>
                  <a:srgbClr val="002060"/>
                </a:solidFill>
                <a:latin typeface="Arial" charset="0"/>
              </a:rPr>
            </a:br>
            <a:r>
              <a:rPr lang="en-US" altLang="en-US" sz="4000" b="1" dirty="0" smtClean="0">
                <a:solidFill>
                  <a:srgbClr val="002060"/>
                </a:solidFill>
                <a:effectLst>
                  <a:outerShdw blurRad="38100" dist="38100" dir="2700000" algn="tl">
                    <a:srgbClr val="C0C0C0"/>
                  </a:outerShdw>
                </a:effectLst>
                <a:latin typeface="Arial" charset="0"/>
              </a:rPr>
              <a:t>PROJECT CONTEXT</a:t>
            </a:r>
            <a:r>
              <a:rPr lang="bg-BG" altLang="en-US" sz="4000" b="1" dirty="0" smtClean="0">
                <a:solidFill>
                  <a:srgbClr val="002060"/>
                </a:solidFill>
                <a:latin typeface="Arial" charset="0"/>
              </a:rPr>
              <a:t/>
            </a:r>
            <a:br>
              <a:rPr lang="bg-BG" altLang="en-US" sz="4000" b="1" dirty="0" smtClean="0">
                <a:solidFill>
                  <a:srgbClr val="002060"/>
                </a:solidFill>
                <a:latin typeface="Arial" charset="0"/>
              </a:rPr>
            </a:br>
            <a:r>
              <a:rPr lang="bg-BG" altLang="en-US" sz="4000" b="1" dirty="0" smtClean="0">
                <a:solidFill>
                  <a:srgbClr val="002060"/>
                </a:solidFill>
                <a:latin typeface="Arial" charset="0"/>
              </a:rPr>
              <a:t/>
            </a:r>
            <a:br>
              <a:rPr lang="bg-BG" altLang="en-US" sz="4000" b="1" dirty="0" smtClean="0">
                <a:solidFill>
                  <a:srgbClr val="002060"/>
                </a:solidFill>
                <a:latin typeface="Arial" charset="0"/>
              </a:rPr>
            </a:br>
            <a:r>
              <a:rPr lang="bg-BG" altLang="en-US" sz="4000" b="1" dirty="0" smtClean="0">
                <a:solidFill>
                  <a:srgbClr val="002060"/>
                </a:solidFill>
                <a:latin typeface="Arial" charset="0"/>
              </a:rPr>
              <a:t/>
            </a:r>
            <a:br>
              <a:rPr lang="bg-BG" altLang="en-US" sz="4000" b="1" dirty="0" smtClean="0">
                <a:solidFill>
                  <a:srgbClr val="002060"/>
                </a:solidFill>
                <a:latin typeface="Arial" charset="0"/>
              </a:rPr>
            </a:br>
            <a:endParaRPr lang="bg-BG" altLang="en-US" sz="4000" b="1" dirty="0" smtClean="0">
              <a:solidFill>
                <a:srgbClr val="002060"/>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2">
                    <a:lumMod val="75000"/>
                  </a:schemeClr>
                </a:solidFill>
                <a:effectLst>
                  <a:outerShdw blurRad="38100" dist="38100" dir="2700000" algn="tl">
                    <a:srgbClr val="C0C0C0"/>
                  </a:outerShdw>
                </a:effectLst>
              </a:rPr>
              <a:t>2017-1-BG01-KA201-036209</a:t>
            </a:r>
            <a:endParaRPr lang="bg-BG" b="1" dirty="0">
              <a:solidFill>
                <a:schemeClr val="accent2">
                  <a:lumMod val="75000"/>
                </a:schemeClr>
              </a:solidFill>
              <a:effectLst>
                <a:outerShdw blurRad="38100" dist="38100" dir="2700000" algn="tl">
                  <a:srgbClr val="C0C0C0"/>
                </a:outerShdw>
              </a:effectLst>
            </a:endParaRPr>
          </a:p>
        </p:txBody>
      </p:sp>
    </p:spTree>
    <p:extLst>
      <p:ext uri="{BB962C8B-B14F-4D97-AF65-F5344CB8AC3E}">
        <p14:creationId xmlns="" xmlns:p14="http://schemas.microsoft.com/office/powerpoint/2010/main" val="36785918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background of the project</a:t>
            </a:r>
            <a:endParaRPr lang="bg-BG" dirty="0">
              <a:solidFill>
                <a:srgbClr val="002060"/>
              </a:solidFill>
            </a:endParaRPr>
          </a:p>
        </p:txBody>
      </p:sp>
      <p:sp>
        <p:nvSpPr>
          <p:cNvPr id="3" name="Content Placeholder 2"/>
          <p:cNvSpPr>
            <a:spLocks noGrp="1"/>
          </p:cNvSpPr>
          <p:nvPr>
            <p:ph idx="1"/>
          </p:nvPr>
        </p:nvSpPr>
        <p:spPr/>
        <p:txBody>
          <a:bodyPr>
            <a:normAutofit lnSpcReduction="10000"/>
          </a:bodyPr>
          <a:lstStyle/>
          <a:p>
            <a:r>
              <a:rPr lang="en-US" dirty="0" smtClean="0"/>
              <a:t>Lack of comprehension in studying science subjects in school;</a:t>
            </a:r>
          </a:p>
          <a:p>
            <a:r>
              <a:rPr lang="en-US" dirty="0" smtClean="0"/>
              <a:t>Memorizing vs. understanding;</a:t>
            </a:r>
          </a:p>
          <a:p>
            <a:r>
              <a:rPr lang="en-US" dirty="0" smtClean="0"/>
              <a:t>Lack of connection between programs in different science subjects;</a:t>
            </a:r>
          </a:p>
          <a:p>
            <a:r>
              <a:rPr lang="en-US" dirty="0"/>
              <a:t>D</a:t>
            </a:r>
            <a:r>
              <a:rPr lang="en-US" dirty="0" smtClean="0"/>
              <a:t>iscrepancies between programs in  one science subject in the different grades in school;</a:t>
            </a:r>
          </a:p>
          <a:p>
            <a:r>
              <a:rPr lang="en-US" dirty="0" smtClean="0"/>
              <a:t>Minimal students involvement in the process. </a:t>
            </a:r>
            <a:endParaRPr lang="bg-BG" dirty="0"/>
          </a:p>
        </p:txBody>
      </p:sp>
    </p:spTree>
    <p:extLst>
      <p:ext uri="{BB962C8B-B14F-4D97-AF65-F5344CB8AC3E}">
        <p14:creationId xmlns="" xmlns:p14="http://schemas.microsoft.com/office/powerpoint/2010/main" val="3622807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aim of the project</a:t>
            </a:r>
            <a:endParaRPr lang="bg-BG" dirty="0">
              <a:solidFill>
                <a:srgbClr val="002060"/>
              </a:solidFill>
            </a:endParaRPr>
          </a:p>
        </p:txBody>
      </p:sp>
      <p:sp>
        <p:nvSpPr>
          <p:cNvPr id="3" name="Content Placeholder 2"/>
          <p:cNvSpPr>
            <a:spLocks noGrp="1"/>
          </p:cNvSpPr>
          <p:nvPr>
            <p:ph idx="1"/>
          </p:nvPr>
        </p:nvSpPr>
        <p:spPr/>
        <p:txBody>
          <a:bodyPr>
            <a:noAutofit/>
          </a:bodyPr>
          <a:lstStyle/>
          <a:p>
            <a:pPr algn="just"/>
            <a:r>
              <a:rPr lang="en-US" sz="1800" dirty="0"/>
              <a:t>The project aims at enhancing comprehension in science learning through the development and implementation of student centered approach in teaching </a:t>
            </a:r>
            <a:r>
              <a:rPr lang="en-US" sz="1800" dirty="0" smtClean="0"/>
              <a:t>sciences.</a:t>
            </a:r>
          </a:p>
          <a:p>
            <a:pPr algn="just"/>
            <a:endParaRPr lang="en-US" sz="1800" dirty="0" smtClean="0"/>
          </a:p>
          <a:p>
            <a:pPr algn="just"/>
            <a:r>
              <a:rPr lang="en-US" sz="1800" dirty="0" smtClean="0"/>
              <a:t>This approach will  use associative </a:t>
            </a:r>
            <a:r>
              <a:rPr lang="en-US" sz="1800" dirty="0"/>
              <a:t>images, models, art representation of science concepts, which create coherence of the educational content with the comprehension model of students, relating the content to natural and familiar phenomena. </a:t>
            </a:r>
            <a:endParaRPr lang="en-US" sz="1800" dirty="0" smtClean="0"/>
          </a:p>
          <a:p>
            <a:pPr marL="0" indent="0" algn="just">
              <a:buNone/>
            </a:pPr>
            <a:endParaRPr lang="en-US" sz="1800" dirty="0"/>
          </a:p>
          <a:p>
            <a:pPr algn="just"/>
            <a:r>
              <a:rPr lang="en-US" sz="1800" dirty="0"/>
              <a:t>The idea of the project is to develop  constantly evolving teaching/learning tool along with methodology that provides an innovative way of teaching and learning science enhancing comprehension through creative pedagogical </a:t>
            </a:r>
            <a:r>
              <a:rPr lang="en-US" sz="1800" dirty="0" smtClean="0"/>
              <a:t>tools</a:t>
            </a:r>
            <a:r>
              <a:rPr lang="en-US" sz="1800" dirty="0"/>
              <a:t> </a:t>
            </a:r>
            <a:r>
              <a:rPr lang="en-US" sz="1800" dirty="0" smtClean="0"/>
              <a:t>– </a:t>
            </a:r>
            <a:r>
              <a:rPr lang="en-US" sz="1800" dirty="0"/>
              <a:t>associative imaging, storytelling, theatre performances, dances, graphics, videos and others. </a:t>
            </a:r>
            <a:endParaRPr lang="en-US" sz="1800" dirty="0" smtClean="0"/>
          </a:p>
          <a:p>
            <a:pPr marL="0" indent="0" algn="just">
              <a:buNone/>
            </a:pPr>
            <a:endParaRPr lang="en-US" sz="1800" dirty="0" smtClean="0"/>
          </a:p>
          <a:p>
            <a:pPr algn="just"/>
            <a:r>
              <a:rPr lang="en-US" sz="1800" dirty="0" smtClean="0"/>
              <a:t>Though </a:t>
            </a:r>
            <a:r>
              <a:rPr lang="en-US" sz="1800" dirty="0"/>
              <a:t>some of these tools are commonly used in humanities (like the story telling), others like the theatre approach applied in education (applied theatre) and model creation are new for education practices in general. </a:t>
            </a:r>
            <a:endParaRPr lang="en-US" sz="1800" dirty="0" smtClean="0"/>
          </a:p>
        </p:txBody>
      </p:sp>
    </p:spTree>
    <p:extLst>
      <p:ext uri="{BB962C8B-B14F-4D97-AF65-F5344CB8AC3E}">
        <p14:creationId xmlns="" xmlns:p14="http://schemas.microsoft.com/office/powerpoint/2010/main" val="363144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aim of the project</a:t>
            </a:r>
            <a:endParaRPr lang="bg-BG" dirty="0"/>
          </a:p>
        </p:txBody>
      </p:sp>
      <p:sp>
        <p:nvSpPr>
          <p:cNvPr id="3" name="Content Placeholder 2"/>
          <p:cNvSpPr>
            <a:spLocks noGrp="1"/>
          </p:cNvSpPr>
          <p:nvPr>
            <p:ph idx="1"/>
          </p:nvPr>
        </p:nvSpPr>
        <p:spPr/>
        <p:txBody>
          <a:bodyPr>
            <a:noAutofit/>
          </a:bodyPr>
          <a:lstStyle/>
          <a:p>
            <a:pPr algn="just"/>
            <a:r>
              <a:rPr lang="en-US" sz="2400" dirty="0" smtClean="0"/>
              <a:t>In </a:t>
            </a:r>
            <a:r>
              <a:rPr lang="en-US" sz="2400" dirty="0"/>
              <a:t>the framework of this project we will focus on creativity of students.  We  aim to develop youth culture of gaining comprehension, to form comprehension in chosen subjects as well as to promote students’ creativity thus making scientific knowledge better understandable, comprehended and thus with higher probability of implementing it in real life (increased functional literacy for students).  </a:t>
            </a:r>
            <a:endParaRPr lang="en-US" sz="2400" dirty="0" smtClean="0"/>
          </a:p>
          <a:p>
            <a:pPr marL="0" indent="0" algn="just">
              <a:buNone/>
            </a:pPr>
            <a:endParaRPr lang="en-US" sz="2400" dirty="0"/>
          </a:p>
          <a:p>
            <a:pPr algn="just"/>
            <a:r>
              <a:rPr lang="en-US" sz="2400" b="1" dirty="0" smtClean="0"/>
              <a:t>Implementation </a:t>
            </a:r>
            <a:r>
              <a:rPr lang="en-US" sz="2400" b="1" dirty="0"/>
              <a:t>of student centered pedagogical approach </a:t>
            </a:r>
            <a:r>
              <a:rPr lang="en-US" sz="2400" dirty="0"/>
              <a:t>that can stimulate their creativity and their active role in their own learning process, increasing comprehension of science </a:t>
            </a:r>
            <a:r>
              <a:rPr lang="en-US" sz="2400" dirty="0" smtClean="0"/>
              <a:t>subjects. </a:t>
            </a:r>
            <a:endParaRPr lang="en-US" sz="2400" dirty="0"/>
          </a:p>
        </p:txBody>
      </p:sp>
    </p:spTree>
    <p:extLst>
      <p:ext uri="{BB962C8B-B14F-4D97-AF65-F5344CB8AC3E}">
        <p14:creationId xmlns="" xmlns:p14="http://schemas.microsoft.com/office/powerpoint/2010/main" val="257163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target group</a:t>
            </a:r>
            <a:endParaRPr lang="bg-BG" dirty="0">
              <a:solidFill>
                <a:srgbClr val="002060"/>
              </a:solidFill>
            </a:endParaRPr>
          </a:p>
        </p:txBody>
      </p:sp>
      <p:sp>
        <p:nvSpPr>
          <p:cNvPr id="3" name="Content Placeholder 2"/>
          <p:cNvSpPr>
            <a:spLocks noGrp="1"/>
          </p:cNvSpPr>
          <p:nvPr>
            <p:ph idx="1"/>
          </p:nvPr>
        </p:nvSpPr>
        <p:spPr/>
        <p:txBody>
          <a:bodyPr>
            <a:normAutofit/>
          </a:bodyPr>
          <a:lstStyle/>
          <a:p>
            <a:r>
              <a:rPr lang="en-US" dirty="0" smtClean="0"/>
              <a:t>Science </a:t>
            </a:r>
            <a:r>
              <a:rPr lang="en-US" dirty="0"/>
              <a:t>teachers in physics, chemistry, biology, mathematics or sciences as one general subject </a:t>
            </a:r>
            <a:endParaRPr lang="en-US" dirty="0" smtClean="0"/>
          </a:p>
          <a:p>
            <a:pPr marL="0" indent="0">
              <a:buNone/>
            </a:pPr>
            <a:endParaRPr lang="en-US" dirty="0" smtClean="0"/>
          </a:p>
          <a:p>
            <a:r>
              <a:rPr lang="en-US" dirty="0" smtClean="0"/>
              <a:t>Students </a:t>
            </a:r>
            <a:r>
              <a:rPr lang="en-US" dirty="0"/>
              <a:t>(age 12-18), studying sciences in high schools or professional schools. </a:t>
            </a:r>
            <a:endParaRPr lang="bg-BG" dirty="0"/>
          </a:p>
        </p:txBody>
      </p:sp>
    </p:spTree>
    <p:extLst>
      <p:ext uri="{BB962C8B-B14F-4D97-AF65-F5344CB8AC3E}">
        <p14:creationId xmlns="" xmlns:p14="http://schemas.microsoft.com/office/powerpoint/2010/main" val="419452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371600" y="2276872"/>
            <a:ext cx="6400800" cy="1368028"/>
          </a:xfrm>
        </p:spPr>
        <p:txBody>
          <a:bodyPr>
            <a:normAutofit fontScale="55000" lnSpcReduction="20000"/>
          </a:bodyPr>
          <a:lstStyle/>
          <a:p>
            <a:pPr>
              <a:lnSpc>
                <a:spcPct val="170000"/>
              </a:lnSpc>
            </a:pPr>
            <a:r>
              <a:rPr lang="en-US" sz="9600" b="1" dirty="0" smtClean="0">
                <a:solidFill>
                  <a:srgbClr val="002060"/>
                </a:solidFill>
              </a:rPr>
              <a:t>PROJECT RESULTS:</a:t>
            </a:r>
          </a:p>
          <a:p>
            <a:pPr algn="r" eaLnBrk="1" hangingPunct="1">
              <a:defRPr/>
            </a:pPr>
            <a:endParaRPr lang="bg-BG" altLang="en-US" sz="1200" b="1" i="1" dirty="0" smtClean="0">
              <a:solidFill>
                <a:schemeClr val="accent4">
                  <a:lumMod val="50000"/>
                </a:schemeClr>
              </a:solidFill>
              <a:latin typeface="Arial" charset="0"/>
            </a:endParaRPr>
          </a:p>
          <a:p>
            <a:pPr algn="r" eaLnBrk="1" hangingPunct="1">
              <a:defRPr/>
            </a:pPr>
            <a:endParaRPr lang="bg-BG" altLang="en-US" sz="1200" b="1" i="1" dirty="0" smtClean="0">
              <a:solidFill>
                <a:schemeClr val="accent4">
                  <a:lumMod val="50000"/>
                </a:schemeClr>
              </a:solidFill>
              <a:latin typeface="Arial" charset="0"/>
            </a:endParaRPr>
          </a:p>
        </p:txBody>
      </p:sp>
      <p:sp>
        <p:nvSpPr>
          <p:cNvPr id="3076" name="Rectangle 9"/>
          <p:cNvSpPr>
            <a:spLocks noChangeArrowheads="1"/>
          </p:cNvSpPr>
          <p:nvPr/>
        </p:nvSpPr>
        <p:spPr bwMode="auto">
          <a:xfrm>
            <a:off x="0" y="0"/>
            <a:ext cx="91440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7" name="Rectangle 10"/>
          <p:cNvSpPr>
            <a:spLocks noChangeArrowheads="1"/>
          </p:cNvSpPr>
          <p:nvPr/>
        </p:nvSpPr>
        <p:spPr bwMode="auto">
          <a:xfrm>
            <a:off x="0" y="4572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sp>
        <p:nvSpPr>
          <p:cNvPr id="3078" name="Rectangle 11"/>
          <p:cNvSpPr>
            <a:spLocks noChangeArrowheads="1"/>
          </p:cNvSpPr>
          <p:nvPr/>
        </p:nvSpPr>
        <p:spPr bwMode="auto">
          <a:xfrm>
            <a:off x="0" y="1104900"/>
            <a:ext cx="9144000" cy="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9271000" algn="r"/>
              </a:tabLst>
              <a:defRPr>
                <a:solidFill>
                  <a:schemeClr val="tx1"/>
                </a:solidFill>
                <a:latin typeface="Arial" charset="0"/>
              </a:defRPr>
            </a:lvl1pPr>
            <a:lvl2pPr marL="742950" indent="-285750" eaLnBrk="0" hangingPunct="0">
              <a:tabLst>
                <a:tab pos="9271000" algn="r"/>
              </a:tabLst>
              <a:defRPr>
                <a:solidFill>
                  <a:schemeClr val="tx1"/>
                </a:solidFill>
                <a:latin typeface="Arial" charset="0"/>
              </a:defRPr>
            </a:lvl2pPr>
            <a:lvl3pPr marL="1143000" indent="-228600" eaLnBrk="0" hangingPunct="0">
              <a:tabLst>
                <a:tab pos="9271000" algn="r"/>
              </a:tabLst>
              <a:defRPr>
                <a:solidFill>
                  <a:schemeClr val="tx1"/>
                </a:solidFill>
                <a:latin typeface="Arial" charset="0"/>
              </a:defRPr>
            </a:lvl3pPr>
            <a:lvl4pPr marL="1600200" indent="-228600" eaLnBrk="0" hangingPunct="0">
              <a:tabLst>
                <a:tab pos="9271000" algn="r"/>
              </a:tabLst>
              <a:defRPr>
                <a:solidFill>
                  <a:schemeClr val="tx1"/>
                </a:solidFill>
                <a:latin typeface="Arial" charset="0"/>
              </a:defRPr>
            </a:lvl4pPr>
            <a:lvl5pPr marL="2057400" indent="-228600" eaLnBrk="0" hangingPunct="0">
              <a:tabLst>
                <a:tab pos="9271000" algn="r"/>
              </a:tabLst>
              <a:defRPr>
                <a:solidFill>
                  <a:schemeClr val="tx1"/>
                </a:solidFill>
                <a:latin typeface="Arial" charset="0"/>
              </a:defRPr>
            </a:lvl5pPr>
            <a:lvl6pPr marL="2514600" indent="-228600" eaLnBrk="0" fontAlgn="base" hangingPunct="0">
              <a:spcBef>
                <a:spcPct val="0"/>
              </a:spcBef>
              <a:spcAft>
                <a:spcPct val="0"/>
              </a:spcAft>
              <a:tabLst>
                <a:tab pos="9271000" algn="r"/>
              </a:tabLst>
              <a:defRPr>
                <a:solidFill>
                  <a:schemeClr val="tx1"/>
                </a:solidFill>
                <a:latin typeface="Arial" charset="0"/>
              </a:defRPr>
            </a:lvl6pPr>
            <a:lvl7pPr marL="2971800" indent="-228600" eaLnBrk="0" fontAlgn="base" hangingPunct="0">
              <a:spcBef>
                <a:spcPct val="0"/>
              </a:spcBef>
              <a:spcAft>
                <a:spcPct val="0"/>
              </a:spcAft>
              <a:tabLst>
                <a:tab pos="9271000" algn="r"/>
              </a:tabLst>
              <a:defRPr>
                <a:solidFill>
                  <a:schemeClr val="tx1"/>
                </a:solidFill>
                <a:latin typeface="Arial" charset="0"/>
              </a:defRPr>
            </a:lvl7pPr>
            <a:lvl8pPr marL="3429000" indent="-228600" eaLnBrk="0" fontAlgn="base" hangingPunct="0">
              <a:spcBef>
                <a:spcPct val="0"/>
              </a:spcBef>
              <a:spcAft>
                <a:spcPct val="0"/>
              </a:spcAft>
              <a:tabLst>
                <a:tab pos="9271000" algn="r"/>
              </a:tabLst>
              <a:defRPr>
                <a:solidFill>
                  <a:schemeClr val="tx1"/>
                </a:solidFill>
                <a:latin typeface="Arial" charset="0"/>
              </a:defRPr>
            </a:lvl8pPr>
            <a:lvl9pPr marL="3886200" indent="-228600" eaLnBrk="0" fontAlgn="base" hangingPunct="0">
              <a:spcBef>
                <a:spcPct val="0"/>
              </a:spcBef>
              <a:spcAft>
                <a:spcPct val="0"/>
              </a:spcAft>
              <a:tabLst>
                <a:tab pos="9271000" algn="r"/>
              </a:tabLst>
              <a:defRPr>
                <a:solidFill>
                  <a:schemeClr val="tx1"/>
                </a:solidFill>
                <a:latin typeface="Arial" charset="0"/>
              </a:defRPr>
            </a:lvl9pPr>
          </a:lstStyle>
          <a:p>
            <a:endParaRPr lang="en-US" altLang="en-US"/>
          </a:p>
        </p:txBody>
      </p:sp>
      <p:pic>
        <p:nvPicPr>
          <p:cNvPr id="3080" name="Picture 6"/>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486525" y="0"/>
            <a:ext cx="2657475" cy="7715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26988"/>
            <a:ext cx="2176463" cy="7445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Rectangle 1"/>
          <p:cNvSpPr/>
          <p:nvPr/>
        </p:nvSpPr>
        <p:spPr>
          <a:xfrm>
            <a:off x="7386" y="6488668"/>
            <a:ext cx="2863284" cy="369332"/>
          </a:xfrm>
          <a:prstGeom prst="rect">
            <a:avLst/>
          </a:prstGeom>
        </p:spPr>
        <p:txBody>
          <a:bodyPr wrap="none">
            <a:spAutoFit/>
          </a:bodyPr>
          <a:lstStyle/>
          <a:p>
            <a:r>
              <a:rPr lang="en-US" b="1" dirty="0">
                <a:solidFill>
                  <a:schemeClr val="accent4">
                    <a:lumMod val="50000"/>
                  </a:schemeClr>
                </a:solidFill>
                <a:effectLst>
                  <a:outerShdw blurRad="38100" dist="38100" dir="2700000" algn="tl">
                    <a:srgbClr val="C0C0C0"/>
                  </a:outerShdw>
                </a:effectLst>
              </a:rPr>
              <a:t>2017-1-BG01-KA201-036209</a:t>
            </a:r>
            <a:endParaRPr lang="bg-BG" b="1" dirty="0">
              <a:solidFill>
                <a:schemeClr val="accent4">
                  <a:lumMod val="50000"/>
                </a:schemeClr>
              </a:solidFill>
              <a:effectLst>
                <a:outerShdw blurRad="38100" dist="38100" dir="2700000" algn="tl">
                  <a:srgbClr val="C0C0C0"/>
                </a:outerShdw>
              </a:effectLst>
            </a:endParaRPr>
          </a:p>
        </p:txBody>
      </p:sp>
    </p:spTree>
    <p:extLst>
      <p:ext uri="{BB962C8B-B14F-4D97-AF65-F5344CB8AC3E}">
        <p14:creationId xmlns="" xmlns:p14="http://schemas.microsoft.com/office/powerpoint/2010/main" val="259246554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a:t>
            </a:r>
            <a:endParaRPr lang="bg-BG" dirty="0"/>
          </a:p>
        </p:txBody>
      </p:sp>
      <p:sp>
        <p:nvSpPr>
          <p:cNvPr id="3" name="Content Placeholder 2"/>
          <p:cNvSpPr>
            <a:spLocks noGrp="1"/>
          </p:cNvSpPr>
          <p:nvPr>
            <p:ph idx="1"/>
          </p:nvPr>
        </p:nvSpPr>
        <p:spPr/>
        <p:txBody>
          <a:bodyPr>
            <a:normAutofit fontScale="70000" lnSpcReduction="20000"/>
          </a:bodyPr>
          <a:lstStyle/>
          <a:p>
            <a:r>
              <a:rPr lang="en-US" b="1" dirty="0" smtClean="0">
                <a:solidFill>
                  <a:srgbClr val="002060"/>
                </a:solidFill>
              </a:rPr>
              <a:t>Research on creative pedagogical approaches focused on enhancing comprehension in teaching and learning sciences:</a:t>
            </a:r>
          </a:p>
          <a:p>
            <a:endParaRPr lang="en-US" b="1" dirty="0" smtClean="0"/>
          </a:p>
          <a:p>
            <a:r>
              <a:rPr lang="en-US" dirty="0" smtClean="0"/>
              <a:t>The research aims to identify pedagogical approaches, tools and practices, focusing on enhancing comprehension in science education in high schools. </a:t>
            </a:r>
          </a:p>
          <a:p>
            <a:endParaRPr lang="en-US" dirty="0" smtClean="0"/>
          </a:p>
          <a:p>
            <a:r>
              <a:rPr lang="en-US" dirty="0" smtClean="0"/>
              <a:t>Based on the research a methodology for enhancing comprehension in science education in schools will be developed to help teachers work on, develop and improve comprehension abilities in their students. </a:t>
            </a:r>
          </a:p>
          <a:p>
            <a:endParaRPr lang="en-US" dirty="0" smtClean="0"/>
          </a:p>
          <a:p>
            <a:r>
              <a:rPr lang="en-US" dirty="0" smtClean="0"/>
              <a:t>Comprehension gives us access to know about the world around us. Our way to be and to behave is deeply influenced by our perception and how we comprehend the information that surrounds us.</a:t>
            </a:r>
          </a:p>
          <a:p>
            <a:endParaRPr lang="bg-BG" dirty="0"/>
          </a:p>
        </p:txBody>
      </p:sp>
    </p:spTree>
    <p:extLst>
      <p:ext uri="{BB962C8B-B14F-4D97-AF65-F5344CB8AC3E}">
        <p14:creationId xmlns="" xmlns:p14="http://schemas.microsoft.com/office/powerpoint/2010/main" val="2453695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0"/>
              </a:spcAft>
            </a:pPr>
            <a:r>
              <a:rPr lang="en-US" sz="3200" dirty="0" smtClean="0"/>
              <a:t>METHODOLOGY</a:t>
            </a:r>
            <a:endParaRPr lang="bg-BG" sz="3200" dirty="0"/>
          </a:p>
        </p:txBody>
      </p:sp>
      <p:sp>
        <p:nvSpPr>
          <p:cNvPr id="3" name="Content Placeholder 2"/>
          <p:cNvSpPr>
            <a:spLocks noGrp="1"/>
          </p:cNvSpPr>
          <p:nvPr>
            <p:ph idx="1"/>
          </p:nvPr>
        </p:nvSpPr>
        <p:spPr>
          <a:xfrm>
            <a:off x="457200" y="1340768"/>
            <a:ext cx="8229600" cy="4785395"/>
          </a:xfrm>
        </p:spPr>
        <p:txBody>
          <a:bodyPr>
            <a:normAutofit fontScale="70000" lnSpcReduction="20000"/>
          </a:bodyPr>
          <a:lstStyle/>
          <a:p>
            <a:r>
              <a:rPr lang="en-US" b="1" dirty="0" smtClean="0">
                <a:solidFill>
                  <a:srgbClr val="002060"/>
                </a:solidFill>
              </a:rPr>
              <a:t>Methodology for enhancing comprehension in science education in high schools</a:t>
            </a:r>
            <a:endParaRPr lang="en-US" dirty="0" smtClean="0">
              <a:solidFill>
                <a:srgbClr val="002060"/>
              </a:solidFill>
            </a:endParaRPr>
          </a:p>
          <a:p>
            <a:endParaRPr lang="en-US" dirty="0" smtClean="0"/>
          </a:p>
          <a:p>
            <a:r>
              <a:rPr lang="en-US" dirty="0" smtClean="0"/>
              <a:t>The methodology aims to provide teachers with knowledge, skills and tools to build their teaching around the concept of enhancing comprehension, which is the focal point of the project </a:t>
            </a:r>
            <a:r>
              <a:rPr lang="en-US" dirty="0" err="1" smtClean="0"/>
              <a:t>GoScience</a:t>
            </a:r>
            <a:r>
              <a:rPr lang="en-US" dirty="0" smtClean="0"/>
              <a:t>. </a:t>
            </a:r>
          </a:p>
          <a:p>
            <a:endParaRPr lang="en-US" dirty="0" smtClean="0"/>
          </a:p>
          <a:p>
            <a:r>
              <a:rPr lang="en-US" dirty="0" smtClean="0"/>
              <a:t>The methodology will show teachers how they can actively involve the students in the educational process and encourage their creativity. The methodology is built on the concept of adopting a student-centered approach of teaching.  </a:t>
            </a:r>
            <a:br>
              <a:rPr lang="en-US" dirty="0" smtClean="0"/>
            </a:br>
            <a:endParaRPr lang="en-US" dirty="0" smtClean="0"/>
          </a:p>
          <a:p>
            <a:r>
              <a:rPr lang="en-US" dirty="0" smtClean="0"/>
              <a:t>With this methodology we want to help teachers work with students in a way which will allow the students to construct their knowledge actively, to activate their previous knowledge and to relate new structures to the existing ones.</a:t>
            </a:r>
          </a:p>
          <a:p>
            <a:endParaRPr lang="en-US" dirty="0" smtClean="0"/>
          </a:p>
          <a:p>
            <a:endParaRPr lang="en-US" dirty="0" smtClean="0"/>
          </a:p>
          <a:p>
            <a:endParaRPr lang="en-US" dirty="0" smtClean="0"/>
          </a:p>
          <a:p>
            <a:endParaRPr lang="bg-BG" dirty="0"/>
          </a:p>
        </p:txBody>
      </p:sp>
    </p:spTree>
    <p:extLst>
      <p:ext uri="{BB962C8B-B14F-4D97-AF65-F5344CB8AC3E}">
        <p14:creationId xmlns="" xmlns:p14="http://schemas.microsoft.com/office/powerpoint/2010/main" val="2519847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658</TotalTime>
  <Words>1012</Words>
  <Application>Microsoft Office PowerPoint</Application>
  <PresentationFormat>On-screen Show (4:3)</PresentationFormat>
  <Paragraphs>106</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GOSCIENCE TRAINING: ENHANCING COMPREHENSION IN SCIENCE EDUCATION    </vt:lpstr>
      <vt:lpstr>   PROJECT CONTEXT   </vt:lpstr>
      <vt:lpstr>The background of the project</vt:lpstr>
      <vt:lpstr>The aim of the project</vt:lpstr>
      <vt:lpstr>The aim of the project</vt:lpstr>
      <vt:lpstr>The target group</vt:lpstr>
      <vt:lpstr>Slide 7</vt:lpstr>
      <vt:lpstr>RESEARCH</vt:lpstr>
      <vt:lpstr>METHODOLOGY</vt:lpstr>
      <vt:lpstr>Development of creative pedagogical tools for enhancing comprehension in science teaching and learning</vt:lpstr>
      <vt:lpstr>Development of an online teaching and learning platform </vt:lpstr>
      <vt:lpstr>Slide 12</vt:lpstr>
      <vt:lpstr>Slide 13</vt:lpstr>
      <vt:lpstr>In short about the essence of GoScience</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Honor</cp:lastModifiedBy>
  <cp:revision>59</cp:revision>
  <dcterms:created xsi:type="dcterms:W3CDTF">2017-12-12T08:54:23Z</dcterms:created>
  <dcterms:modified xsi:type="dcterms:W3CDTF">2018-10-21T10:48:24Z</dcterms:modified>
</cp:coreProperties>
</file>